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vnd.openxmlformats-officedocument.wordprocessingml.document" Extension="docx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3" r:id="rId2"/>
    <p:sldId id="327" r:id="rId3"/>
    <p:sldId id="328" r:id="rId4"/>
    <p:sldId id="329" r:id="rId5"/>
    <p:sldId id="334" r:id="rId6"/>
    <p:sldId id="331" r:id="rId7"/>
    <p:sldId id="293" r:id="rId8"/>
    <p:sldId id="333" r:id="rId9"/>
    <p:sldId id="336" r:id="rId10"/>
    <p:sldId id="338" r:id="rId11"/>
    <p:sldId id="274" r:id="rId12"/>
    <p:sldId id="315" r:id="rId13"/>
    <p:sldId id="337" r:id="rId14"/>
    <p:sldId id="340" r:id="rId15"/>
    <p:sldId id="33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00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27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52DF063-5E75-412D-9FB6-3723969D1558}" type="datetimeFigureOut">
              <a:rPr lang="ru-RU"/>
              <a:pPr/>
              <a:t>09.11.2022</a:t>
            </a:fld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DC6CCBD-9989-409B-83F0-EE5BA0926A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753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7E1D-D867-41C6-AE96-C0C19E6BA74C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1B54-E8A9-4212-ABD7-E03287BA8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1C68-876D-4B75-BDE9-B15EA01FEF97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B485-8577-45C8-83E0-5CA3DEF53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4F06-A499-4DD0-AD6B-9A8C0AA601B8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E39C-69CC-49A2-A140-C2947E85E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01BE-B5E8-42EA-BA6D-3734EE36B1A4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D933-6963-4EAB-B871-83E0050E0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5F58-9EB4-42FA-9C07-F55A466A7183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5531-A801-42B1-AAF6-4B1D5CAD5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E32E-1C1A-43B7-A20C-169B81C6098C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3EF2B-2F4A-46BD-86FD-ABF350B79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B02F-5229-4ED8-A32C-63EF8B79C80F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33C5-7A35-41CD-84D4-E29AD5969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D5E5-CC91-4DD7-9BDF-B6CDE0790D59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C09C-00E6-48AE-B68C-0B97D47B0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F0EB-4601-4643-99BD-28740C70354C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D2BC-9D44-4CF1-A3A8-40F04A7BA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926B-91EE-4E0F-BA97-78098C54DD27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8015-59E6-4A67-9C20-A381A8926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FF7E9-C82F-49BC-8324-623370B235CC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9D15-12C4-4C0F-812A-49B394711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C744FE-0953-4B60-8DC5-7F017E18413E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E0957-E04D-466A-BE8B-D2EA303E6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.pn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ser\Рабочий стол\фон10.jpg" id="3072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395536" y="-243408"/>
            <a:ext cx="856895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b="1" dirty="0" lang="ru-RU" sz="2000">
                <a:latin charset="0" pitchFamily="18" typeface="Times New Roman"/>
                <a:cs charset="0" pitchFamily="18" typeface="Times New Roman"/>
              </a:rPr>
              <a:t>             </a:t>
            </a:r>
            <a:r>
              <a:rPr b="1" dirty="0" lang="ru-RU" sz="2200">
                <a:latin charset="0" pitchFamily="18" typeface="Times New Roman"/>
                <a:cs charset="0" pitchFamily="18" typeface="Times New Roman"/>
              </a:rPr>
              <a:t>Муниципальное автономное дошкольное образовательное</a:t>
            </a:r>
          </a:p>
          <a:p>
            <a:pPr algn="ctr"/>
            <a:r>
              <a:rPr b="1" dirty="0" lang="ru-RU" sz="2200">
                <a:latin charset="0" pitchFamily="18" typeface="Times New Roman"/>
                <a:cs charset="0" pitchFamily="18" typeface="Times New Roman"/>
              </a:rPr>
              <a:t>             учреждение муниципального образования город Краснодар   «Детский сад № 221»</a:t>
            </a:r>
          </a:p>
        </p:txBody>
      </p:sp>
      <p:sp>
        <p:nvSpPr>
          <p:cNvPr id="5" name="Подзаголовок 4"/>
          <p:cNvSpPr>
            <a:spLocks/>
          </p:cNvSpPr>
          <p:nvPr/>
        </p:nvSpPr>
        <p:spPr bwMode="auto">
          <a:xfrm>
            <a:off x="2915816" y="1772816"/>
            <a:ext cx="60486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charset="0" typeface="Arial"/>
              <a:buNone/>
            </a:pPr>
            <a:r>
              <a:rPr b="1" dirty="0" i="1" lang="ru-RU" sz="3200">
                <a:latin charset="0" pitchFamily="18" typeface="Times New Roman"/>
                <a:cs charset="0" pitchFamily="18" typeface="Times New Roman"/>
              </a:rPr>
              <a:t>«Развитие музыкальных способностей детей дошкольного возраста посредством музицирования </a:t>
            </a:r>
          </a:p>
          <a:p>
            <a:pPr algn="ctr">
              <a:spcBef>
                <a:spcPct val="20000"/>
              </a:spcBef>
              <a:buFont charset="0" typeface="Arial"/>
              <a:buNone/>
            </a:pPr>
            <a:r>
              <a:rPr b="1" dirty="0" i="1" lang="ru-RU" sz="3200">
                <a:latin charset="0" pitchFamily="18" typeface="Times New Roman"/>
                <a:cs charset="0" pitchFamily="18" typeface="Times New Roman"/>
              </a:rPr>
              <a:t>на Свирели Э. Смеловой»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r>
              <a:rPr b="1" dirty="0" i="1" lang="ru-RU" sz="32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ru-RU" sz="2000">
                <a:latin charset="0" pitchFamily="34" typeface="Calibri"/>
                <a:cs charset="0" pitchFamily="18" typeface="Times New Roman"/>
              </a:rPr>
              <a:t>                                                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r>
              <a:rPr b="1" dirty="0" lang="ru-RU" sz="2000">
                <a:latin charset="0" pitchFamily="18" typeface="Times New Roman"/>
                <a:cs charset="0" pitchFamily="18" typeface="Times New Roman"/>
              </a:rPr>
              <a:t>Музыкальный руководитель – 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r>
              <a:rPr b="1" dirty="0" lang="ru-RU" sz="2000">
                <a:latin charset="0" pitchFamily="18" typeface="Times New Roman"/>
                <a:cs charset="0" pitchFamily="18" typeface="Times New Roman"/>
              </a:rPr>
              <a:t>Десятниченко Елена 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r>
              <a:rPr b="1" dirty="0" lang="ru-RU" sz="2000">
                <a:latin charset="0" pitchFamily="18" typeface="Times New Roman"/>
                <a:cs charset="0" pitchFamily="18" typeface="Times New Roman"/>
              </a:rPr>
              <a:t>Александровна </a:t>
            </a:r>
            <a:r>
              <a:rPr b="1" dirty="0" lang="ru-RU" sz="2000">
                <a:latin charset="0" pitchFamily="34" typeface="Calibri"/>
                <a:cs charset="0" pitchFamily="18" typeface="Times New Roman"/>
              </a:rPr>
              <a:t>                                                 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endParaRPr b="1" dirty="0" lang="ru-RU" sz="2000">
              <a:latin charset="0" pitchFamily="34" typeface="Calibri"/>
              <a:cs charset="0" pitchFamily="18" typeface="Times New Roman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endParaRPr b="1" dirty="0" lang="ru-RU" sz="2000">
              <a:latin charset="0" pitchFamily="34" typeface="Calibri"/>
              <a:cs charset="0" pitchFamily="18" typeface="Times New Roman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endParaRPr b="1" dirty="0" lang="ru-RU" sz="2000">
              <a:latin charset="0" pitchFamily="34" typeface="Calibri"/>
              <a:cs charset="0" pitchFamily="18" typeface="Times New Roman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endParaRPr b="1" dirty="0" lang="ru-RU" sz="2000">
              <a:latin charset="0" pitchFamily="34" typeface="Calibri"/>
              <a:cs charset="0" pitchFamily="18" typeface="Times New Roman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endParaRPr b="1" dirty="0" lang="ru-RU" sz="2000">
              <a:latin charset="0" pitchFamily="34" typeface="Calibri"/>
              <a:cs charset="0" pitchFamily="18" typeface="Times New Roman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endParaRPr b="1" dirty="0" lang="ru-RU" sz="2000">
              <a:latin charset="0" pitchFamily="34" typeface="Calibri"/>
              <a:cs charset="0" pitchFamily="18" typeface="Times New Roman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endParaRPr b="1" dirty="0" lang="ru-RU" sz="2000">
              <a:latin charset="0" pitchFamily="34" typeface="Calibri"/>
              <a:cs charset="0" pitchFamily="18" typeface="Times New Roman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endParaRPr b="1" dirty="0" lang="ru-RU" sz="2000">
              <a:latin charset="0" pitchFamily="34" typeface="Calibri"/>
              <a:cs charset="0" pitchFamily="18" typeface="Times New Roman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endParaRPr b="1" dirty="0" lang="ru-RU" sz="2000">
              <a:latin charset="0" pitchFamily="34" typeface="Calibri"/>
              <a:cs charset="0" pitchFamily="18" typeface="Times New Roman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endParaRPr dirty="0" lang="ru-RU" sz="2000">
              <a:latin charset="0" pitchFamily="18" typeface="Times New Roman"/>
              <a:cs charset="0" pitchFamily="18" typeface="Times New Roman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r>
              <a:rPr b="1" dirty="0" lang="ru-RU" sz="2000">
                <a:solidFill>
                  <a:srgbClr val="898989"/>
                </a:solidFill>
                <a:latin charset="0" pitchFamily="18" typeface="Times New Roman"/>
                <a:cs charset="0" pitchFamily="18" typeface="Times New Roman"/>
              </a:rPr>
              <a:t> </a:t>
            </a:r>
            <a:endParaRPr dirty="0" lang="ru-RU" sz="2000">
              <a:solidFill>
                <a:srgbClr val="898989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endParaRPr dirty="0" lang="ru-RU" sz="1050">
              <a:latin charset="0" pitchFamily="34" typeface="Calibri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 charset="0" typeface="Arial"/>
              <a:buNone/>
            </a:pPr>
            <a:r>
              <a:rPr dirty="0" lang="ru-RU" sz="1300">
                <a:solidFill>
                  <a:srgbClr val="898989"/>
                </a:solidFill>
                <a:latin charset="0" pitchFamily="34" typeface="Calibri"/>
              </a:rPr>
              <a:t>                                                                                                                           </a:t>
            </a:r>
          </a:p>
        </p:txBody>
      </p:sp>
      <p:pic>
        <p:nvPicPr>
          <p:cNvPr descr="C:\Users\елена\Desktop\фотографии\свадебные фото\img-1310.jpg" id="8" name="Picture 3"/>
          <p:cNvPicPr>
            <a:picLocks noChangeArrowheads="1" noChangeAspect="1"/>
          </p:cNvPicPr>
          <p:nvPr/>
        </p:nvPicPr>
        <p:blipFill>
          <a:blip cstate="print" r:embed="rId3"/>
          <a:srcRect b="59" l="40" r="85" t="7"/>
          <a:stretch>
            <a:fillRect/>
          </a:stretch>
        </p:blipFill>
        <p:spPr bwMode="auto">
          <a:xfrm>
            <a:off x="179512" y="1700808"/>
            <a:ext cx="2867975" cy="418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idx="4294967295"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dirty="0"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4294967295" type="subTitle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algn="ctr" fontAlgn="auto" indent="0" marL="0">
              <a:spcAft>
                <a:spcPts val="0"/>
              </a:spcAft>
              <a:buFont charset="0" pitchFamily="34" typeface="Arial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descr="C:\Documents and Settings\User\Рабочий стол\фон10.jpg" id="3072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F:\СВИРЕЛЬ\20220929_172417.jpg" id="2" name="Picture 2"/>
          <p:cNvPicPr>
            <a:picLocks noChangeArrowheads="1" noChangeAspect="1"/>
          </p:cNvPicPr>
          <p:nvPr/>
        </p:nvPicPr>
        <p:blipFill>
          <a:blip cstate="print" r:embed="rId3"/>
          <a:srcRect l="38" r="26" t="75"/>
          <a:stretch>
            <a:fillRect/>
          </a:stretch>
        </p:blipFill>
        <p:spPr bwMode="auto">
          <a:xfrm>
            <a:off x="611560" y="1340768"/>
            <a:ext cx="7853465" cy="502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23728" y="260648"/>
            <a:ext cx="5453609" cy="107721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z="3200">
                <a:latin charset="0" pitchFamily="18" typeface="Times New Roman"/>
                <a:cs charset="0" pitchFamily="18" typeface="Times New Roman"/>
              </a:rPr>
              <a:t>Реализация основного этапа</a:t>
            </a:r>
          </a:p>
          <a:p>
            <a:pPr algn="ctr"/>
            <a:r>
              <a:rPr b="1" dirty="0" lang="ru-RU" sz="3200">
                <a:latin charset="0" pitchFamily="18" typeface="Times New Roman"/>
                <a:cs charset="0" pitchFamily="18" typeface="Times New Roman"/>
              </a:rPr>
              <a:t>родительское собрание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idx="4294967295"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dirty="0"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4294967295" type="subTitle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algn="ctr" fontAlgn="auto" indent="0" marL="0">
              <a:spcAft>
                <a:spcPts val="0"/>
              </a:spcAft>
              <a:buFont charset="0" pitchFamily="34" typeface="Arial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descr="C:\Documents and Settings\User\Рабочий стол\фон10.jpg" id="3072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F:\СВИРЕЛЬ\20220930_150928.jpg" id="10243" name="Picture 3"/>
          <p:cNvPicPr>
            <a:picLocks noChangeArrowheads="1" noChangeAspect="1"/>
          </p:cNvPicPr>
          <p:nvPr/>
        </p:nvPicPr>
        <p:blipFill>
          <a:blip cstate="print" r:embed="rId3"/>
          <a:srcRect b="34" l="11" t="49"/>
          <a:stretch>
            <a:fillRect/>
          </a:stretch>
        </p:blipFill>
        <p:spPr bwMode="auto">
          <a:xfrm>
            <a:off x="323528" y="908720"/>
            <a:ext cx="5279387" cy="3953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F:\СВИРЕЛЬ\20220930_151216.jpg" id="10242" name="Picture 2"/>
          <p:cNvPicPr>
            <a:picLocks noChangeArrowheads="1" noChangeAspect="1"/>
          </p:cNvPicPr>
          <p:nvPr/>
        </p:nvPicPr>
        <p:blipFill>
          <a:blip cstate="print" r:embed="rId4"/>
          <a:srcRect r="10" t="27"/>
          <a:stretch>
            <a:fillRect/>
          </a:stretch>
        </p:blipFill>
        <p:spPr bwMode="auto">
          <a:xfrm rot="5400000">
            <a:off x="4553528" y="2630241"/>
            <a:ext cx="4725143" cy="373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2843808" y="332656"/>
            <a:ext cx="3920817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z="2800">
                <a:latin charset="0" pitchFamily="18" typeface="Times New Roman"/>
                <a:cs charset="0" pitchFamily="18" typeface="Times New Roman"/>
              </a:rPr>
              <a:t>Практические занятия</a:t>
            </a:r>
          </a:p>
        </p:txBody>
      </p:sp>
      <p:pic>
        <p:nvPicPr>
          <p:cNvPr descr="Урок 1. Берем свирель. " id="8" name="Picture 4"/>
          <p:cNvPicPr>
            <a:picLocks noChangeArrowheads="1" noChangeAspect="1"/>
          </p:cNvPicPr>
          <p:nvPr/>
        </p:nvPicPr>
        <p:blipFill>
          <a:blip cstate="print"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882" y="5013176"/>
            <a:ext cx="4975094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charset="0" pitchFamily="34" typeface="Arial"/>
              <a:buNone/>
              <a:defRPr/>
            </a:pPr>
            <a:endParaRPr lang="ru-RU"/>
          </a:p>
        </p:txBody>
      </p:sp>
      <p:pic>
        <p:nvPicPr>
          <p:cNvPr descr="C:\Documents and Settings\User\Рабочий стол\фон10.jpg" id="18435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3600">
                <a:latin charset="0" pitchFamily="18" typeface="Times New Roman"/>
                <a:cs charset="0" pitchFamily="18" typeface="Times New Roman"/>
              </a:rPr>
              <a:t>         </a:t>
            </a:r>
          </a:p>
          <a:p>
            <a:pPr algn="ctr"/>
            <a:r>
              <a:rPr b="1" dirty="0" i="1" lang="ru-RU" sz="3600">
                <a:latin charset="0" pitchFamily="18" typeface="Times New Roman"/>
                <a:cs charset="0" pitchFamily="18" typeface="Times New Roman"/>
              </a:rPr>
              <a:t>          </a:t>
            </a:r>
          </a:p>
        </p:txBody>
      </p:sp>
      <p:pic>
        <p:nvPicPr>
          <p:cNvPr descr="F:\СВИРЕЛЬ\20220930_150305.jpg" id="3073" name="Picture 1"/>
          <p:cNvPicPr>
            <a:picLocks noChangeArrowheads="1" noChangeAspect="1"/>
          </p:cNvPicPr>
          <p:nvPr/>
        </p:nvPicPr>
        <p:blipFill>
          <a:blip cstate="print" r:embed="rId3"/>
          <a:srcRect b="16" l="53" r="57" t="77"/>
          <a:stretch>
            <a:fillRect/>
          </a:stretch>
        </p:blipFill>
        <p:spPr bwMode="auto">
          <a:xfrm>
            <a:off x="179512" y="620688"/>
            <a:ext cx="5400600" cy="389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F:\СВИРЕЛЬ\20220930_150708.jpg" id="2" name="Picture 2"/>
          <p:cNvPicPr>
            <a:picLocks noChangeArrowheads="1" noChangeAspect="1"/>
          </p:cNvPicPr>
          <p:nvPr/>
        </p:nvPicPr>
        <p:blipFill>
          <a:blip cstate="print" r:embed="rId4"/>
          <a:srcRect l="55" r="46" t="40"/>
          <a:stretch>
            <a:fillRect/>
          </a:stretch>
        </p:blipFill>
        <p:spPr bwMode="auto">
          <a:xfrm>
            <a:off x="3851920" y="3212976"/>
            <a:ext cx="529208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843808" y="188640"/>
            <a:ext cx="3920817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z="2800">
                <a:latin charset="0" pitchFamily="18" typeface="Times New Roman"/>
                <a:cs charset="0" pitchFamily="18" typeface="Times New Roman"/>
              </a:rPr>
              <a:t>Практические занятия</a:t>
            </a:r>
          </a:p>
        </p:txBody>
      </p:sp>
      <p:pic>
        <p:nvPicPr>
          <p:cNvPr descr="C:\Users\елена\Desktop\СВИРЕЛЬ\пастушок.png" id="9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 flipH="1">
            <a:off x="7092280" y="260648"/>
            <a:ext cx="169918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693175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idx="4294967295"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dirty="0"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4294967295" type="subTitle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algn="ctr" fontAlgn="auto" indent="0" marL="0">
              <a:spcAft>
                <a:spcPts val="0"/>
              </a:spcAft>
              <a:buFont charset="0" pitchFamily="34" typeface="Arial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descr="C:\Documents and Settings\User\Рабочий стол\фон10.jpg" id="3072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0" y="764704"/>
          <a:ext cx="5940152" cy="3572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3575464" imgW="5944886" name="Документ" progId="Word.Document.12" r:id="rId3" spid="_x0000_s29699">
                  <p:embed/>
                </p:oleObj>
              </mc:Choice>
              <mc:Fallback>
                <p:oleObj imgH="3575464" imgW="5944886" name="Документ" progId="Word.Document.12" r:id="rId3">
                  <p:embed/>
                  <p:pic>
                    <p:nvPicPr>
                      <p:cNvPr id="0" name="Picture 3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4704"/>
                        <a:ext cx="5940152" cy="3572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F:\СВИРЕЛЬ\20220930_152234.jpg" id="29700" name="Picture 4"/>
          <p:cNvPicPr>
            <a:picLocks noChangeArrowheads="1" noChangeAspect="1"/>
          </p:cNvPicPr>
          <p:nvPr/>
        </p:nvPicPr>
        <p:blipFill>
          <a:blip cstate="print" r:embed="rId5"/>
          <a:srcRect b="83" l="40" t="90"/>
          <a:stretch>
            <a:fillRect/>
          </a:stretch>
        </p:blipFill>
        <p:spPr bwMode="auto">
          <a:xfrm>
            <a:off x="3591437" y="3140968"/>
            <a:ext cx="555256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43808" y="188640"/>
            <a:ext cx="3920817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z="2800">
                <a:latin charset="0" pitchFamily="18" typeface="Times New Roman"/>
                <a:cs charset="0" pitchFamily="18" typeface="Times New Roman"/>
              </a:rPr>
              <a:t>Практические занятия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idx="4294967295"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dirty="0"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4294967295" type="subTitle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algn="ctr" fontAlgn="auto" indent="0" marL="0">
              <a:spcAft>
                <a:spcPts val="0"/>
              </a:spcAft>
              <a:buFont charset="0" pitchFamily="34" typeface="Arial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descr="C:\Documents and Settings\User\Рабочий стол\фон10.jpg" id="3072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F:\СВИРЕЛЬ\20220930_151952.jpg" id="29698" name="Picture 2"/>
          <p:cNvPicPr>
            <a:picLocks noChangeArrowheads="1" noChangeAspect="1"/>
          </p:cNvPicPr>
          <p:nvPr/>
        </p:nvPicPr>
        <p:blipFill>
          <a:blip cstate="print" r:embed="rId3"/>
          <a:srcRect b="47" l="37" r="73" t="49"/>
          <a:stretch>
            <a:fillRect/>
          </a:stretch>
        </p:blipFill>
        <p:spPr bwMode="auto">
          <a:xfrm>
            <a:off x="1043608" y="908720"/>
            <a:ext cx="709332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43808" y="188640"/>
            <a:ext cx="3920817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z="2800">
                <a:latin charset="0" pitchFamily="18" typeface="Times New Roman"/>
                <a:cs charset="0" pitchFamily="18" typeface="Times New Roman"/>
              </a:rPr>
              <a:t>Практические занятия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4036" name="Picture 2" descr="C:\Documents and Settings\User\Рабочий стол\фон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878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028" name="Picture 4" descr="https://sun1-96.userapi.com/MP49Y7krag9kjtFOQW7rf3ep5kXLtWIn3A40tw/JyxPF5Noo8Q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1032" y="1196752"/>
            <a:ext cx="5661247" cy="566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984376"/>
      </p:ext>
    </p:extLst>
  </p:cSld>
  <p:clrMapOvr>
    <a:masterClrMapping/>
  </p:clrMapOvr>
  <p:transition>
    <p:newsflash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ser\Рабочий стол\фон10.jpg" id="2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800">
                <a:latin charset="0" pitchFamily="18" typeface="Times New Roman"/>
                <a:cs charset="0" pitchFamily="18" typeface="Times New Roman"/>
              </a:rPr>
              <a:t>РАЗВИТИЕ </a:t>
            </a:r>
          </a:p>
          <a:p>
            <a:pPr algn="ctr"/>
            <a:r>
              <a:rPr b="1" dirty="0" lang="ru-RU" sz="2800">
                <a:latin charset="0" pitchFamily="18" typeface="Times New Roman"/>
                <a:cs charset="0" pitchFamily="18" typeface="Times New Roman"/>
              </a:rPr>
              <a:t>МУЗЫКАЛЬНЫХ СПОСОБНОСТЕЙ</a:t>
            </a:r>
            <a:endParaRPr b="1" dirty="0" lang="ru-RU" sz="2400">
              <a:latin charset="0" pitchFamily="18" typeface="Times New Roman"/>
              <a:cs charset="0" pitchFamily="18" typeface="Times New Roman"/>
            </a:endParaRP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* </a:t>
            </a:r>
            <a:r>
              <a:rPr b="1" dirty="0" lang="ru-RU" sz="2800" u="sng">
                <a:latin charset="0" pitchFamily="18" typeface="Times New Roman"/>
                <a:cs charset="0" pitchFamily="18" typeface="Times New Roman"/>
              </a:rPr>
              <a:t>чувство лада </a:t>
            </a:r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(способность различать характер музыки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             и эмоционально откликаться на нее, чувствовать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             законченность мелодии на тонике)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* </a:t>
            </a:r>
            <a:r>
              <a:rPr b="1" dirty="0" lang="ru-RU" sz="2800" u="sng">
                <a:latin charset="0" pitchFamily="18" typeface="Times New Roman"/>
                <a:cs charset="0" pitchFamily="18" typeface="Times New Roman"/>
              </a:rPr>
              <a:t>музыкально-слуховые представления </a:t>
            </a:r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(узнавание и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             исполнение хорошо знакомой мелодии песни с 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             музыкальным сопровождением и без него, подбор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             по слуху знакомой мелодии, попевки на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             металлофоне)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* </a:t>
            </a:r>
            <a:r>
              <a:rPr b="1" dirty="0" lang="ru-RU" sz="2800" u="sng">
                <a:latin charset="0" pitchFamily="18" typeface="Times New Roman"/>
                <a:cs charset="0" pitchFamily="18" typeface="Times New Roman"/>
              </a:rPr>
              <a:t>чувство ритма </a:t>
            </a:r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(воспроизведение ритмического рисунка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             хорошо знакомой песни, попевки в 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             хлопках, притопах, на ударном 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                         музыкальном инструменте; 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                         движения под музыку в 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                         соответствии с ее ритмом)</a:t>
            </a:r>
          </a:p>
          <a:p>
            <a:endParaRPr dirty="0" lang="ru-RU" sz="2400">
              <a:latin charset="0" pitchFamily="18" typeface="Times New Roman"/>
              <a:cs charset="0" pitchFamily="18" typeface="Times New Roman"/>
            </a:endParaRPr>
          </a:p>
          <a:p>
            <a:endParaRPr b="1" dirty="0" lang="ru-RU" sz="28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https://ds05.infourok.ru/uploads/ex/09bc/0015185b-d507206b/hello_html_2e38ee2d.png" id="17416" name="Picture 8"/>
          <p:cNvPicPr>
            <a:picLocks noChangeArrowheads="1" noChangeAspect="1"/>
          </p:cNvPicPr>
          <p:nvPr/>
        </p:nvPicPr>
        <p:blipFill>
          <a:blip cstate="print" r:embed="rId3"/>
          <a:srcRect r="2"/>
          <a:stretch>
            <a:fillRect/>
          </a:stretch>
        </p:blipFill>
        <p:spPr bwMode="auto">
          <a:xfrm>
            <a:off x="-180528" y="4365104"/>
            <a:ext cx="3084434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ser\Рабочий стол\фон10.jpg" id="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188641"/>
            <a:ext cx="66602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800">
                <a:latin charset="0" pitchFamily="18" typeface="Times New Roman"/>
                <a:cs charset="0" pitchFamily="18" typeface="Times New Roman"/>
              </a:rPr>
              <a:t>ЦЕЛЬ:</a:t>
            </a:r>
          </a:p>
          <a:p>
            <a:r>
              <a:rPr dirty="0" lang="ru-RU" sz="2400">
                <a:latin charset="0" pitchFamily="18" typeface="Times New Roman"/>
                <a:cs charset="0" pitchFamily="18" typeface="Times New Roman"/>
              </a:rPr>
              <a:t>  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			Приобщение 			детей  к  активному  музицированию,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музыкальной культуре и погружение 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в огромный  мир  музыки.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                </a:t>
            </a:r>
          </a:p>
          <a:p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                          Смелова </a:t>
            </a:r>
            <a:r>
              <a:rPr b="1" dirty="0" err="1" lang="ru-RU" sz="2400">
                <a:latin charset="0" pitchFamily="18" typeface="Times New Roman"/>
                <a:cs charset="0" pitchFamily="18" typeface="Times New Roman"/>
              </a:rPr>
              <a:t>Эдельвена</a:t>
            </a:r>
            <a:r>
              <a:rPr b="1" dirty="0" lang="ru-RU" sz="2400">
                <a:latin charset="0" pitchFamily="18" typeface="Times New Roman"/>
                <a:cs charset="0" pitchFamily="18" typeface="Times New Roman"/>
              </a:rPr>
              <a:t> Яковлевна</a:t>
            </a:r>
          </a:p>
          <a:p>
            <a:endParaRPr b="1" dirty="0" lang="ru-RU" sz="28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https://pandia.ru/text/80/399/images/image004_54.jpg" id="13314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 rot="20759891">
            <a:off x="493591" y="238607"/>
            <a:ext cx="3171423" cy="6556994"/>
          </a:xfrm>
          <a:prstGeom prst="rect">
            <a:avLst/>
          </a:prstGeom>
          <a:noFill/>
        </p:spPr>
      </p:pic>
      <p:pic>
        <p:nvPicPr>
          <p:cNvPr descr="https://i.ytimg.com/vi/sWMIhi6ZccI/maxresdefault.jpg" id="13316" name="Picture 4"/>
          <p:cNvPicPr>
            <a:picLocks noChangeArrowheads="1" noChangeAspect="1"/>
          </p:cNvPicPr>
          <p:nvPr/>
        </p:nvPicPr>
        <p:blipFill>
          <a:blip cstate="print" r:embed="rId4"/>
          <a:srcRect b="134" l="36" r="144" t="49"/>
          <a:stretch>
            <a:fillRect/>
          </a:stretch>
        </p:blipFill>
        <p:spPr bwMode="auto">
          <a:xfrm flipH="1">
            <a:off x="4932040" y="3284984"/>
            <a:ext cx="3769206" cy="3381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ser\Рабочий стол\фон10.jpg" id="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Object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6934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фон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188640"/>
            <a:ext cx="84604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Задачи инновационной деятельности: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изучение концепции и технологии приобщения детей к игре на Свирели Э.Смеловой;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изучение звукового материала и художественных возможностей Свирели Э.Смеловой;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достижение интонационной точности, ритмической слаженности, художественной выразительности при исполнении музыкальных произведений;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подготовка и проведение концертов проекта «Музицирование для всех», предполагающих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выступления воспитанников в составе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ансамблей профессиональными оркестрами;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фон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F:\СВИРЕЛЬ\Сертификат Лихачева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80312" cy="5258473"/>
          </a:xfrm>
          <a:prstGeom prst="rect">
            <a:avLst/>
          </a:prstGeom>
          <a:noFill/>
        </p:spPr>
      </p:pic>
      <p:pic>
        <p:nvPicPr>
          <p:cNvPr id="7170" name="Picture 2" descr="F:\СВИРЕЛЬ\IMG-20210928-WA00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85360"/>
            <a:ext cx="4644008" cy="347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charset="0" pitchFamily="34" typeface="Arial"/>
              <a:buNone/>
              <a:defRPr/>
            </a:pPr>
            <a:endParaRPr dirty="0" lang="ru-RU"/>
          </a:p>
        </p:txBody>
      </p:sp>
      <p:pic>
        <p:nvPicPr>
          <p:cNvPr descr="C:\Documents and Settings\User\Рабочий стол\фон10.jpg" id="17411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F:\СВИРЕЛЬ\9a45d097-e927-441b-937a-9f7d70ba6ce4.jpg" id="5122" name="Picture 2"/>
          <p:cNvPicPr>
            <a:picLocks noChangeArrowheads="1" noChangeAspect="1"/>
          </p:cNvPicPr>
          <p:nvPr/>
        </p:nvPicPr>
        <p:blipFill>
          <a:blip cstate="print" r:embed="rId3"/>
          <a:srcRect l="5" r="10"/>
          <a:stretch>
            <a:fillRect/>
          </a:stretch>
        </p:blipFill>
        <p:spPr bwMode="auto">
          <a:xfrm>
            <a:off x="0" y="2492896"/>
            <a:ext cx="6372046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F:\СВИРЕЛЬ\979d9924-1ea5-4c16-8851-846aab431c59.jpg" id="5123" name="Picture 3"/>
          <p:cNvPicPr>
            <a:picLocks noChangeArrowheads="1" noChangeAspect="1"/>
          </p:cNvPicPr>
          <p:nvPr/>
        </p:nvPicPr>
        <p:blipFill>
          <a:blip cstate="print" r:embed="rId4"/>
          <a:srcRect b="66" l="48"/>
          <a:stretch>
            <a:fillRect/>
          </a:stretch>
        </p:blipFill>
        <p:spPr bwMode="auto">
          <a:xfrm>
            <a:off x="2807296" y="0"/>
            <a:ext cx="6336704" cy="433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351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фон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F:\СВИРЕЛЬ\20220504_181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498" y="3284985"/>
            <a:ext cx="7110478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F:\СВИРЕЛЬ\Свир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522118" cy="358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ser\Рабочий стол\фон10.jpg" id="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0" y="548680"/>
          <a:ext cx="4718150" cy="609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10741845" imgW="8322983" name="Документ" progId="Word.Document.12" r:id="rId3" spid="_x0000_s4097">
                  <p:embed/>
                </p:oleObj>
              </mc:Choice>
              <mc:Fallback>
                <p:oleObj imgH="10741845" imgW="8322983" name="Документ" progId="Word.Document.12" r:id="rId3">
                  <p:embed/>
                  <p:pic>
                    <p:nvPicPr>
                      <p:cNvPr id="0" name="Picture 1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8680"/>
                        <a:ext cx="4718150" cy="6091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Картотека игр и упражнений на развитие чувства ритма. " id="4099" name="Picture 3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 rot="20332903">
            <a:off x="3883505" y="205542"/>
            <a:ext cx="2152650" cy="3048001"/>
          </a:xfrm>
          <a:prstGeom prst="rect">
            <a:avLst/>
          </a:prstGeom>
          <a:noFill/>
        </p:spPr>
      </p:pic>
      <p:pic>
        <p:nvPicPr>
          <p:cNvPr descr="https://muz-rukdou.ru/svidetelstvo/novoe_prevju_igrovoe_3-2.jpg" id="4101" name="Picture 5"/>
          <p:cNvPicPr>
            <a:picLocks noChangeArrowheads="1" noChangeAspect="1"/>
          </p:cNvPicPr>
          <p:nvPr/>
        </p:nvPicPr>
        <p:blipFill>
          <a:blip cstate="print" r:embed="rId6"/>
          <a:srcRect b="104" l="43" r="41" t="136"/>
          <a:stretch>
            <a:fillRect/>
          </a:stretch>
        </p:blipFill>
        <p:spPr bwMode="auto">
          <a:xfrm rot="813404">
            <a:off x="5270104" y="1155309"/>
            <a:ext cx="3630658" cy="2506883"/>
          </a:xfrm>
          <a:prstGeom prst="rect">
            <a:avLst/>
          </a:prstGeom>
          <a:noFill/>
        </p:spPr>
      </p:pic>
      <p:pic>
        <p:nvPicPr>
          <p:cNvPr descr="https://simdou3.crimea-school.ru/sites/default/files/images/1_11.jpg" id="4103" name="Picture 7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 rot="20363400">
            <a:off x="4635700" y="2792536"/>
            <a:ext cx="2475213" cy="3501008"/>
          </a:xfrm>
          <a:prstGeom prst="rect">
            <a:avLst/>
          </a:prstGeom>
          <a:noFill/>
        </p:spPr>
      </p:pic>
      <p:pic>
        <p:nvPicPr>
          <p:cNvPr descr="Дыхательные упражнения." id="4107" name="Picture 11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 rot="1027116">
            <a:off x="6590443" y="3560699"/>
            <a:ext cx="21526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251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Acrobat Document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ДС 221</cp:lastModifiedBy>
  <cp:revision>73</cp:revision>
  <dcterms:modified xsi:type="dcterms:W3CDTF">2022-11-09T08:06:28Z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3788012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